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2" r:id="rId14"/>
    <p:sldId id="273" r:id="rId15"/>
    <p:sldId id="269" r:id="rId16"/>
    <p:sldId id="282" r:id="rId17"/>
    <p:sldId id="274" r:id="rId18"/>
    <p:sldId id="278" r:id="rId19"/>
    <p:sldId id="279" r:id="rId20"/>
    <p:sldId id="280" r:id="rId21"/>
    <p:sldId id="281" r:id="rId22"/>
    <p:sldId id="275" r:id="rId23"/>
    <p:sldId id="270" r:id="rId24"/>
    <p:sldId id="271" r:id="rId25"/>
    <p:sldId id="277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Finanziamenti GAL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94A-41CE-8286-7266D8532C5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4A-41CE-8286-7266D8532C5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4A-41CE-8286-7266D8532C5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4A-41CE-8286-7266D8532C5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43-432F-ADC4-BD25B0B09199}"/>
              </c:ext>
            </c:extLst>
          </c:dPt>
          <c:dLbls>
            <c:dLbl>
              <c:idx val="0"/>
              <c:layout>
                <c:manualLayout>
                  <c:x val="0.14165224517215208"/>
                  <c:y val="-1.91162905164383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4A-41CE-8286-7266D8532C5B}"/>
                </c:ext>
              </c:extLst>
            </c:dLbl>
            <c:dLbl>
              <c:idx val="1"/>
              <c:layout>
                <c:manualLayout>
                  <c:x val="-0.26711566232462969"/>
                  <c:y val="6.69070168075343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4A-41CE-8286-7266D8532C5B}"/>
                </c:ext>
              </c:extLst>
            </c:dLbl>
            <c:dLbl>
              <c:idx val="2"/>
              <c:layout>
                <c:manualLayout>
                  <c:x val="-0.21045476425576881"/>
                  <c:y val="-0.184790808325570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4A-41CE-8286-7266D8532C5B}"/>
                </c:ext>
              </c:extLst>
            </c:dLbl>
            <c:dLbl>
              <c:idx val="3"/>
              <c:layout>
                <c:manualLayout>
                  <c:x val="0.28128088684184477"/>
                  <c:y val="-0.145258720929503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4A-41CE-8286-7266D8532C5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Foglio1!$A$2:$A$6</c:f>
              <c:strCache>
                <c:ptCount val="4"/>
                <c:pt idx="0">
                  <c:v>PMI territorio</c:v>
                </c:pt>
                <c:pt idx="1">
                  <c:v>Amministrazioni Pubbliche</c:v>
                </c:pt>
                <c:pt idx="2">
                  <c:v>Agricoltura sociale</c:v>
                </c:pt>
                <c:pt idx="3">
                  <c:v>Progetti GAL</c:v>
                </c:pt>
              </c:strCache>
            </c:strRef>
          </c:cat>
          <c:val>
            <c:numRef>
              <c:f>Foglio1!$B$2:$B$6</c:f>
              <c:numCache>
                <c:formatCode>#,##0.00\ "€"</c:formatCode>
                <c:ptCount val="5"/>
                <c:pt idx="0">
                  <c:v>2183753.86</c:v>
                </c:pt>
                <c:pt idx="1">
                  <c:v>2193874.66</c:v>
                </c:pt>
                <c:pt idx="2">
                  <c:v>122371.48</c:v>
                </c:pt>
                <c:pt idx="3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A-41CE-8286-7266D8532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BDF93-4E4E-6690-EE75-36DCA3DF3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61F480-C964-6E7B-8568-3A9039FA3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58D256-63D8-D20B-E423-E5109336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74C1C4-15CA-807A-F54C-2595E6EC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5D8F43-C6CE-858A-93D1-C69DC41E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71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723B6-49D1-5D54-78B3-D2631AD9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709FED-76A3-2084-AB33-77C1682AA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E71842-31B0-73CD-F3C7-93AF0691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104EBB-EF62-D4EC-61EF-2654E3EE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B279C3-3640-BDD9-557B-A8F3045D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58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27EB1C-85D0-6225-4AF4-6DBE3886A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24FB99-FECE-ACCA-495E-BBCA043C0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DECDC2-EE83-7EC2-1E15-2B8ADD19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A073B-3044-A506-98DC-E22BE130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0C1300-1977-1638-A0A4-7C7F8725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6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2CB11-DDDC-AC8B-2FEF-EACC339F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E75A4D-A301-4CA6-C7CC-565E7FE1B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FFB501-7F12-2F81-14E0-A1B0512D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4603F9-37FE-B5D0-7916-C6189758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13F5CA-501B-1EE4-4E1E-BD51C92B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96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51735-85D0-D2F7-F9C0-EEC3F938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DDB14D-EEFA-54A8-7B40-8A80C991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8EAF64-05CB-755E-1EFE-F468E26B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58933C-6971-29A5-9AB4-2DF6106F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19ADC-DA7F-4002-8348-A91211D6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20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418AA-821A-8786-9288-C1B657AB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7EF8DF-D3DB-A04E-9369-CD2374293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4E933C-5C0E-829A-9675-2CC9EE78F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B7FC9E-C63A-352B-C2FA-63E800F3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497BF8-1F0C-F1E1-D115-6378B1F8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51CB14-0FDF-3493-9ABD-356C8A75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20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A896A-75AA-B2DD-8F00-305F4EC5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2FD1F0-8021-4D9F-D1F3-74E73EA90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19573C-2D69-F671-79A6-B595E7A93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F35EC2-6A15-D102-1DA9-1EA875CD4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50EDF2-46C8-9501-0D54-788571166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96A60E-A991-14DD-67C1-DB115DC9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E7CA15-D7ED-4B5C-332F-22E60CFD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0AB03C-CB04-D0E0-4C10-1BC4C067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85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3C07B3-33EE-A2CF-BAB7-54115A0A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559359-BEEE-1165-7D5F-3626E998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D1DD77-CA8F-46E3-E59B-0F3CD15C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42F92C-85D2-9E40-F651-981A7984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88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914184-9CC9-9D08-E629-02219323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20F647-96F9-6A29-B95E-28F6EAA1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1289D6-42BE-F706-9A51-50C32F69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25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8FBC7-A9F8-7908-7C08-6A896053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F644D0-88CE-835D-9CA9-79046309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45258-0B50-6ECE-071A-E96883D8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038C91-A0EC-05BB-9391-5D37482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64BB42-B77E-87B5-C8FE-5A09C68A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04AA3A-8C9D-9B84-CE88-373AC03E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27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11652-526B-DE72-9EB8-46443B2C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73480F-14CD-5ED9-B71C-2FE350341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666F64-40ED-E3E0-C201-A3667D2BD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B90F4F-B966-1AF1-D4E4-70D8E6C7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77075E-CBF5-559E-274A-A38D0D4A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7C4DB2-4C7C-8D44-D7D0-6D7C10EC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20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06A543-D8AE-8B05-62CD-264B0051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9D8339-C4A5-D772-DF83-940A22C4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33E3F1-5D8C-2767-BC44-C8B832E9F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89BFD-A572-4AD7-9FB0-A83B684A917F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66B01F-48DC-A90D-6C41-B6D6F9DE4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6CA729-547D-C5CF-6A05-F7B0D7BB1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1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21CF514-5726-CA13-4BF7-2D54AD128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2358"/>
            <a:ext cx="9144000" cy="1655762"/>
          </a:xfrm>
        </p:spPr>
        <p:txBody>
          <a:bodyPr/>
          <a:lstStyle/>
          <a:p>
            <a:r>
              <a:rPr lang="it-IT" b="1" cap="small" spc="-10" dirty="0">
                <a:solidFill>
                  <a:srgbClr val="2D2E33"/>
                </a:solidFill>
                <a:latin typeface="Ebrima"/>
                <a:cs typeface="Ebrima"/>
              </a:rPr>
              <a:t>Sabato 5 agosto 2023 </a:t>
            </a:r>
          </a:p>
          <a:p>
            <a:r>
              <a:rPr lang="it-IT" b="1" cap="small" spc="-10" dirty="0">
                <a:solidFill>
                  <a:srgbClr val="2D2E33"/>
                </a:solidFill>
                <a:latin typeface="Ebrima"/>
                <a:cs typeface="Ebrima"/>
              </a:rPr>
              <a:t>Piazza Vittorio Emanuele II - Bisceglie</a:t>
            </a:r>
          </a:p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0"/>
            <a:ext cx="6857999" cy="6857999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B2299519-9D26-A485-BC57-52D7A6675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84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430997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Ambiti tematici delle SSL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4220797-DC3E-18C7-7EB4-C489B8DB6E35}"/>
              </a:ext>
            </a:extLst>
          </p:cNvPr>
          <p:cNvSpPr txBox="1"/>
          <p:nvPr/>
        </p:nvSpPr>
        <p:spPr>
          <a:xfrm>
            <a:off x="1055388" y="2198001"/>
            <a:ext cx="10137219" cy="22978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10"/>
              </a:spcBef>
            </a:pP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Gli</a:t>
            </a:r>
            <a:r>
              <a:rPr sz="20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Ambiti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Tematici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(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AT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)</a:t>
            </a:r>
            <a:r>
              <a:rPr sz="2000" spc="3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della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SSL,</a:t>
            </a:r>
            <a:r>
              <a:rPr sz="20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al</a:t>
            </a:r>
            <a:r>
              <a:rPr sz="20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massimo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due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,</a:t>
            </a:r>
            <a:r>
              <a:rPr sz="2000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devono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Ebrima"/>
                <a:cs typeface="Ebrima"/>
              </a:rPr>
              <a:t>essere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strettamente</a:t>
            </a:r>
            <a:r>
              <a:rPr sz="2000" b="1" spc="-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connessi</a:t>
            </a:r>
            <a:r>
              <a:rPr sz="2000" b="1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tra</a:t>
            </a:r>
            <a:r>
              <a:rPr sz="2000" b="1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loro</a:t>
            </a:r>
            <a:r>
              <a:rPr sz="2000" b="1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per</a:t>
            </a:r>
            <a:r>
              <a:rPr sz="2000" b="1" spc="-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il</a:t>
            </a:r>
            <a:r>
              <a:rPr sz="20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Ebrima"/>
                <a:cs typeface="Ebrima"/>
              </a:rPr>
              <a:t>raggiungimento</a:t>
            </a:r>
            <a:r>
              <a:rPr sz="2000" b="1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dei</a:t>
            </a:r>
            <a:r>
              <a:rPr sz="2000" b="1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risultati</a:t>
            </a:r>
            <a:r>
              <a:rPr sz="20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attesi </a:t>
            </a:r>
            <a:r>
              <a:rPr sz="2000" b="1" spc="-64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e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non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essere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concepiti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come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una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mera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sommatoria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>
              <a:spcBef>
                <a:spcPts val="35"/>
              </a:spcBef>
            </a:pP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475615">
              <a:lnSpc>
                <a:spcPct val="106700"/>
              </a:lnSpc>
            </a:pP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Gli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Ambiti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Ebrima"/>
                <a:cs typeface="Ebrima"/>
              </a:rPr>
              <a:t>Tematici</a:t>
            </a:r>
            <a:r>
              <a:rPr sz="2000" spc="6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(AT)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devono</a:t>
            </a:r>
            <a:r>
              <a:rPr sz="20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Ebrima"/>
                <a:cs typeface="Ebrima"/>
              </a:rPr>
              <a:t>essere</a:t>
            </a:r>
            <a:r>
              <a:rPr sz="20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interpretati</a:t>
            </a:r>
            <a:r>
              <a:rPr sz="20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come</a:t>
            </a:r>
            <a:r>
              <a:rPr sz="2000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strumenti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per </a:t>
            </a:r>
            <a:r>
              <a:rPr sz="2000" b="1" spc="-6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disegnare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SSL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innovative,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integrate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multisettoriali</a:t>
            </a:r>
            <a:r>
              <a:rPr sz="2000" b="1" spc="6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e non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come </a:t>
            </a:r>
            <a:r>
              <a:rPr sz="20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obiettivi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e/o</a:t>
            </a:r>
            <a:r>
              <a:rPr sz="2000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risultati</a:t>
            </a:r>
            <a:r>
              <a:rPr sz="2000" spc="4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e/o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tipologie</a:t>
            </a:r>
            <a:r>
              <a:rPr sz="2000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di</a:t>
            </a:r>
            <a:r>
              <a:rPr sz="2000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intervento</a:t>
            </a:r>
            <a:r>
              <a:rPr sz="20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Ebrima"/>
                <a:cs typeface="Ebrima"/>
              </a:rPr>
              <a:t>ammissibili</a:t>
            </a:r>
            <a:r>
              <a:rPr sz="2000" spc="5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al</a:t>
            </a:r>
            <a:r>
              <a:rPr sz="2000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LEADER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650804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Ambiti tematici della SSL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7BF98F1-E7BB-92BD-3E36-D737203FD390}"/>
              </a:ext>
            </a:extLst>
          </p:cNvPr>
          <p:cNvSpPr txBox="1"/>
          <p:nvPr/>
        </p:nvSpPr>
        <p:spPr>
          <a:xfrm>
            <a:off x="730642" y="2454916"/>
            <a:ext cx="9980930" cy="23570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 err="1">
                <a:solidFill>
                  <a:prstClr val="black"/>
                </a:solidFill>
                <a:latin typeface="Ebrima"/>
                <a:cs typeface="Ebrima"/>
              </a:rPr>
              <a:t>servizi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 ecosistemici,</a:t>
            </a:r>
            <a:r>
              <a:rPr sz="24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biodiversità,</a:t>
            </a:r>
            <a:r>
              <a:rPr sz="24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risorse</a:t>
            </a:r>
            <a:r>
              <a:rPr sz="2400" b="1" spc="-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naturali</a:t>
            </a:r>
            <a:r>
              <a:rPr sz="2400" b="1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e</a:t>
            </a:r>
            <a:r>
              <a:rPr sz="2400" b="1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paesaggio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220"/>
              </a:spcBef>
              <a:buClr>
                <a:srgbClr val="000000"/>
              </a:buClr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sistemi locali</a:t>
            </a:r>
            <a:r>
              <a:rPr sz="24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del</a:t>
            </a:r>
            <a:r>
              <a:rPr sz="24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cibo,</a:t>
            </a:r>
            <a:r>
              <a:rPr sz="24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distretti,</a:t>
            </a:r>
            <a:r>
              <a:rPr sz="24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Ebrima"/>
                <a:cs typeface="Ebrima"/>
              </a:rPr>
              <a:t>filiere</a:t>
            </a:r>
            <a:r>
              <a:rPr sz="2400" b="1" spc="6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agricole</a:t>
            </a:r>
            <a:r>
              <a:rPr sz="24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Ebrima"/>
                <a:cs typeface="Ebrima"/>
              </a:rPr>
              <a:t>e</a:t>
            </a:r>
            <a:r>
              <a:rPr sz="24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agroalimentari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190"/>
              </a:spcBef>
              <a:buClr>
                <a:srgbClr val="000000"/>
              </a:buClr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servizi,</a:t>
            </a:r>
            <a:r>
              <a:rPr sz="24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Ebrima"/>
                <a:cs typeface="Ebrima"/>
              </a:rPr>
              <a:t>beni,</a:t>
            </a:r>
            <a:r>
              <a:rPr sz="2400" b="1" dirty="0">
                <a:solidFill>
                  <a:srgbClr val="C00000"/>
                </a:solidFill>
                <a:latin typeface="Ebrima"/>
                <a:cs typeface="Ebrima"/>
              </a:rPr>
              <a:t> spazi</a:t>
            </a:r>
            <a:r>
              <a:rPr sz="2400" b="1" spc="-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collettivi</a:t>
            </a:r>
            <a:r>
              <a:rPr sz="2400" b="1" spc="6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Ebrima"/>
                <a:cs typeface="Ebrima"/>
              </a:rPr>
              <a:t>e</a:t>
            </a:r>
            <a:r>
              <a:rPr sz="24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Ebrima"/>
                <a:cs typeface="Ebrima"/>
              </a:rPr>
              <a:t>inclusivi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195"/>
              </a:spcBef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comunità</a:t>
            </a:r>
            <a:r>
              <a:rPr sz="2400" b="1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energetiche,</a:t>
            </a:r>
            <a:r>
              <a:rPr sz="2400" b="1" spc="7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bioeconomiche</a:t>
            </a:r>
            <a:r>
              <a:rPr sz="2400" b="1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e</a:t>
            </a:r>
            <a:r>
              <a:rPr sz="2400" b="1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ad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 economia</a:t>
            </a:r>
            <a:r>
              <a:rPr sz="2400" b="1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circolare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215"/>
              </a:spcBef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sistemi</a:t>
            </a:r>
            <a:r>
              <a:rPr sz="2400" b="1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di</a:t>
            </a:r>
            <a:r>
              <a:rPr sz="2400" b="1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offerta</a:t>
            </a:r>
            <a:r>
              <a:rPr sz="24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socioculturali</a:t>
            </a:r>
            <a:r>
              <a:rPr sz="2400" b="1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e</a:t>
            </a:r>
            <a:r>
              <a:rPr sz="2400" b="1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turistico-ricreativi</a:t>
            </a:r>
            <a:r>
              <a:rPr sz="2400" b="1" spc="6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locali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195"/>
              </a:spcBef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sistemi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produttivi</a:t>
            </a:r>
            <a:r>
              <a:rPr sz="24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locali</a:t>
            </a:r>
            <a:r>
              <a:rPr sz="2400" b="1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artigianali</a:t>
            </a:r>
            <a:r>
              <a:rPr sz="2400" b="1" spc="5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e</a:t>
            </a:r>
            <a:r>
              <a:rPr sz="2400" b="1" spc="-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manifatturieri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9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562881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La Strategia di Sviluppo Locale (SSL)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2C130E-2C05-EB01-28E8-1FF46659077C}"/>
              </a:ext>
            </a:extLst>
          </p:cNvPr>
          <p:cNvSpPr txBox="1"/>
          <p:nvPr/>
        </p:nvSpPr>
        <p:spPr>
          <a:xfrm>
            <a:off x="607550" y="2366995"/>
            <a:ext cx="10680700" cy="2226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è un </a:t>
            </a:r>
            <a:r>
              <a:rPr sz="2300" spc="-10" dirty="0">
                <a:solidFill>
                  <a:prstClr val="black"/>
                </a:solidFill>
                <a:latin typeface="Ebrima"/>
                <a:cs typeface="Ebrima"/>
              </a:rPr>
              <a:t>insieme</a:t>
            </a:r>
            <a:r>
              <a:rPr sz="23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coerente di</a:t>
            </a:r>
            <a:r>
              <a:rPr sz="2300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azioni</a:t>
            </a:r>
            <a:r>
              <a:rPr sz="23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relative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agli</a:t>
            </a:r>
            <a:r>
              <a:rPr sz="23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ambiti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tematici</a:t>
            </a:r>
            <a:r>
              <a:rPr sz="23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individuati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 rispondenti</a:t>
            </a:r>
            <a:r>
              <a:rPr sz="23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a</a:t>
            </a:r>
            <a:r>
              <a:rPr sz="23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obiettivi</a:t>
            </a:r>
            <a:r>
              <a:rPr sz="23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e</a:t>
            </a:r>
            <a:r>
              <a:rPr sz="23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bisogni</a:t>
            </a:r>
            <a:r>
              <a:rPr sz="23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locali</a:t>
            </a:r>
            <a:r>
              <a:rPr sz="23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che</a:t>
            </a:r>
            <a:r>
              <a:rPr sz="23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spc="-10" dirty="0">
                <a:solidFill>
                  <a:prstClr val="black"/>
                </a:solidFill>
                <a:latin typeface="Ebrima"/>
                <a:cs typeface="Ebrima"/>
              </a:rPr>
              <a:t>si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 attua</a:t>
            </a:r>
            <a:r>
              <a:rPr sz="2300" spc="-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tramite un</a:t>
            </a:r>
            <a:r>
              <a:rPr sz="2300" spc="-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lang="it-IT" sz="2300" dirty="0">
                <a:solidFill>
                  <a:prstClr val="black"/>
                </a:solidFill>
                <a:latin typeface="Ebrima"/>
                <a:cs typeface="Ebrima"/>
              </a:rPr>
              <a:t>Piano di Azione (</a:t>
            </a:r>
            <a:r>
              <a:rPr lang="it-IT" sz="2300" dirty="0" err="1">
                <a:solidFill>
                  <a:prstClr val="black"/>
                </a:solidFill>
                <a:latin typeface="Ebrima"/>
                <a:cs typeface="Ebrima"/>
              </a:rPr>
              <a:t>PdA</a:t>
            </a:r>
            <a:r>
              <a:rPr lang="it-IT" sz="2300" dirty="0">
                <a:solidFill>
                  <a:prstClr val="black"/>
                </a:solidFill>
                <a:latin typeface="Ebrima"/>
                <a:cs typeface="Ebrima"/>
              </a:rPr>
              <a:t>) </a:t>
            </a:r>
            <a:r>
              <a:rPr sz="2300" spc="-5" dirty="0" err="1">
                <a:solidFill>
                  <a:prstClr val="black"/>
                </a:solidFill>
                <a:latin typeface="Ebrima"/>
                <a:cs typeface="Ebrima"/>
              </a:rPr>
              <a:t>realizzato</a:t>
            </a:r>
            <a:r>
              <a:rPr sz="2300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da</a:t>
            </a:r>
            <a:r>
              <a:rPr sz="2300" spc="-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un</a:t>
            </a:r>
            <a:r>
              <a:rPr sz="23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Gruppo</a:t>
            </a:r>
            <a:r>
              <a:rPr sz="2300" spc="-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di</a:t>
            </a:r>
            <a:r>
              <a:rPr sz="23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Azione Locale</a:t>
            </a:r>
            <a:r>
              <a:rPr sz="2300" spc="-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(GAL)</a:t>
            </a:r>
          </a:p>
          <a:p>
            <a:pPr algn="just">
              <a:spcBef>
                <a:spcPts val="15"/>
              </a:spcBef>
            </a:pPr>
            <a:endParaRPr sz="23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322580" algn="just">
              <a:lnSpc>
                <a:spcPct val="105500"/>
              </a:lnSpc>
            </a:pPr>
            <a:r>
              <a:rPr sz="2300" spc="-5" dirty="0">
                <a:solidFill>
                  <a:srgbClr val="2D2E33"/>
                </a:solidFill>
                <a:latin typeface="Ebrima"/>
                <a:cs typeface="Ebrima"/>
              </a:rPr>
              <a:t>Nella</a:t>
            </a:r>
            <a:r>
              <a:rPr sz="23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srgbClr val="2D2E33"/>
                </a:solidFill>
                <a:latin typeface="Ebrima"/>
                <a:cs typeface="Ebrima"/>
              </a:rPr>
              <a:t>programmazione </a:t>
            </a:r>
            <a:r>
              <a:rPr sz="2300" spc="-5" dirty="0">
                <a:solidFill>
                  <a:srgbClr val="2D2E33"/>
                </a:solidFill>
                <a:latin typeface="Ebrima"/>
                <a:cs typeface="Ebrima"/>
              </a:rPr>
              <a:t>2023-2027</a:t>
            </a:r>
            <a:r>
              <a:rPr sz="23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srgbClr val="2D2E33"/>
                </a:solidFill>
                <a:latin typeface="Ebrima"/>
                <a:cs typeface="Ebrima"/>
              </a:rPr>
              <a:t>al</a:t>
            </a:r>
            <a:r>
              <a:rPr sz="23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LEADER</a:t>
            </a:r>
            <a:r>
              <a:rPr lang="it-IT" sz="2300" b="1" spc="25" dirty="0">
                <a:solidFill>
                  <a:srgbClr val="C00000"/>
                </a:solidFill>
                <a:latin typeface="Ebrima"/>
                <a:cs typeface="Ebrima"/>
              </a:rPr>
              <a:t>, </a:t>
            </a:r>
            <a:r>
              <a:rPr sz="2300" dirty="0" err="1">
                <a:solidFill>
                  <a:srgbClr val="2D2E33"/>
                </a:solidFill>
                <a:latin typeface="Ebrima"/>
                <a:cs typeface="Ebrima"/>
              </a:rPr>
              <a:t>alla</a:t>
            </a:r>
            <a:r>
              <a:rPr sz="23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3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spc="-5" dirty="0">
                <a:solidFill>
                  <a:srgbClr val="2D2E33"/>
                </a:solidFill>
                <a:latin typeface="Ebrima"/>
                <a:cs typeface="Ebrima"/>
              </a:rPr>
              <a:t>ed</a:t>
            </a:r>
            <a:r>
              <a:rPr sz="23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>
                <a:solidFill>
                  <a:srgbClr val="2D2E33"/>
                </a:solidFill>
                <a:latin typeface="Ebrima"/>
                <a:cs typeface="Ebrima"/>
              </a:rPr>
              <a:t>ai</a:t>
            </a:r>
            <a:r>
              <a:rPr sz="2300" spc="15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>
                <a:solidFill>
                  <a:srgbClr val="2D2E33"/>
                </a:solidFill>
                <a:latin typeface="Ebrima"/>
                <a:cs typeface="Ebrima"/>
              </a:rPr>
              <a:t>GAL</a:t>
            </a:r>
            <a:endParaRPr lang="it-IT" sz="2300" spc="25" dirty="0">
              <a:solidFill>
                <a:srgbClr val="2D2E33"/>
              </a:solidFill>
              <a:latin typeface="Ebrima"/>
              <a:cs typeface="Ebrima"/>
            </a:endParaRPr>
          </a:p>
          <a:p>
            <a:pPr marL="12700" marR="322580" algn="just">
              <a:lnSpc>
                <a:spcPct val="105500"/>
              </a:lnSpc>
            </a:pPr>
            <a:r>
              <a:rPr sz="2300" b="1">
                <a:solidFill>
                  <a:srgbClr val="C00000"/>
                </a:solidFill>
                <a:latin typeface="Ebrima"/>
                <a:cs typeface="Ebrima"/>
              </a:rPr>
              <a:t>è</a:t>
            </a:r>
            <a:r>
              <a:rPr sz="2300" b="1" spc="-15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attribuito</a:t>
            </a:r>
            <a:r>
              <a:rPr sz="2300" b="1" spc="4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un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ruolo</a:t>
            </a:r>
            <a:r>
              <a:rPr sz="23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strategico</a:t>
            </a:r>
            <a:r>
              <a:rPr sz="23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nel </a:t>
            </a:r>
            <a:r>
              <a:rPr sz="2300" b="1" spc="-6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favorire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la</a:t>
            </a:r>
            <a:r>
              <a:rPr sz="23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vitalità</a:t>
            </a:r>
            <a:r>
              <a:rPr sz="23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delle</a:t>
            </a:r>
            <a:r>
              <a:rPr sz="23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zone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rurali</a:t>
            </a:r>
            <a:endParaRPr sz="23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518920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Interventi attivabili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2B60B2E6-9838-125F-6F71-C84C23988F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471" y="3056806"/>
            <a:ext cx="10042184" cy="237288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566A94FE-A723-8240-8C55-7D203E673E23}"/>
              </a:ext>
            </a:extLst>
          </p:cNvPr>
          <p:cNvSpPr txBox="1"/>
          <p:nvPr/>
        </p:nvSpPr>
        <p:spPr>
          <a:xfrm>
            <a:off x="537211" y="2173563"/>
            <a:ext cx="10680700" cy="6958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Azioni specifiche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dirty="0">
                <a:solidFill>
                  <a:prstClr val="black"/>
                </a:solidFill>
                <a:latin typeface="Ebrima"/>
                <a:cs typeface="Ebrima"/>
              </a:rPr>
              <a:t>Consistono in Interventi con maggiore efficacia alle esigenze di sviluppo territoriale</a:t>
            </a:r>
            <a:endParaRPr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0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294325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Interventi attivabili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66A94FE-A723-8240-8C55-7D203E673E23}"/>
              </a:ext>
            </a:extLst>
          </p:cNvPr>
          <p:cNvSpPr txBox="1"/>
          <p:nvPr/>
        </p:nvSpPr>
        <p:spPr>
          <a:xfrm>
            <a:off x="537211" y="1717138"/>
            <a:ext cx="10680700" cy="1144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b="1" dirty="0">
                <a:solidFill>
                  <a:prstClr val="black"/>
                </a:solidFill>
                <a:latin typeface="Ebrima"/>
                <a:cs typeface="Ebrima"/>
              </a:rPr>
              <a:t>Azioni ordinarie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1600" dirty="0">
                <a:solidFill>
                  <a:prstClr val="black"/>
                </a:solidFill>
                <a:latin typeface="Ebrima"/>
                <a:cs typeface="Ebrima"/>
              </a:rPr>
              <a:t>Consistono in Interventi contemplati e previsti nel PSP e nel CSR e devono essere marginali e coerenti con la SSL: contribuire alla vitalità dell’area, contrastare spopolamento, povertà e degrado ambientale, non essere rivolti esclusivamente alla produttività agricola</a:t>
            </a:r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1BE2C2EC-D983-0548-361A-C1302F0D1D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12" y="2960345"/>
            <a:ext cx="7041757" cy="3259001"/>
          </a:xfrm>
          <a:prstGeom prst="rect">
            <a:avLst/>
          </a:prstGeom>
        </p:spPr>
      </p:pic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9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1" y="1541356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Alcuni Criteri di selezione decisivi….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759118" y="2315150"/>
            <a:ext cx="10680700" cy="36193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Premialità</a:t>
            </a: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 per le SSL che prevedono le seguenti Azioni:</a:t>
            </a:r>
          </a:p>
          <a:p>
            <a:pPr marL="355600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5600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Progetto di promozione dei prodotti tipici di un territorio attraverso attività di incoming (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almeno 10% dotazione finanziaria SSL</a:t>
            </a: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);</a:t>
            </a:r>
          </a:p>
          <a:p>
            <a:pPr marL="355600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Premio all’</a:t>
            </a: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avviamento per nuove iniziative imprenditoriali (start up)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(</a:t>
            </a:r>
            <a:r>
              <a:rPr lang="it-IT" sz="2400" b="1" spc="-5" dirty="0">
                <a:solidFill>
                  <a:srgbClr val="ED7D31"/>
                </a:solidFill>
                <a:latin typeface="Ebrima"/>
                <a:cs typeface="Ebrima"/>
              </a:rPr>
              <a:t>massimo</a:t>
            </a: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 10% dotazione finanziaria SSL</a:t>
            </a:r>
          </a:p>
          <a:p>
            <a:pPr marL="355600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Finanziamenti per sostegno agli investimenti per </a:t>
            </a: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nuove iniziative imprenditoriali </a:t>
            </a: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o per </a:t>
            </a: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attività imprenditoriali esistenti in settori chiave dell’economia del territorio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(</a:t>
            </a: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almeno 10% dotazione finanziaria SSL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)</a:t>
            </a: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3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1" y="1541356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 finanziamenti GAL Ponte Lama nella programmazione 2014/2020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C5E67D6-4CFC-6D09-922D-DE1A1DD62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151010"/>
              </p:ext>
            </p:extLst>
          </p:nvPr>
        </p:nvGraphicFramePr>
        <p:xfrm>
          <a:off x="2217632" y="2064576"/>
          <a:ext cx="6835345" cy="398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065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1" y="1778748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Intervento SRG10 “Promozione dei prodotti di qualità”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556895" y="2346056"/>
            <a:ext cx="10680700" cy="41983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000" spc="-5" dirty="0">
                <a:latin typeface="Ebrima"/>
                <a:cs typeface="Ebrima"/>
              </a:rPr>
              <a:t>realizzazione di azioni di informazione e di promozione dei prodotti agroalimentari di qualità verso i consumatori e gli operatori;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000" spc="-5" dirty="0">
                <a:latin typeface="Ebrima"/>
                <a:cs typeface="Ebrima"/>
              </a:rPr>
              <a:t>realizzazione di attività di promozione dei prodotti di qualità locali e del territorio GAL sul mercato nazionale e internazionale ricorrendo alla pratica dell’incoming coinvolgendo giornalisti, tour </a:t>
            </a:r>
            <a:r>
              <a:rPr lang="it-IT" sz="2000" spc="-5" dirty="0" err="1">
                <a:latin typeface="Ebrima"/>
                <a:cs typeface="Ebrima"/>
              </a:rPr>
              <a:t>operators</a:t>
            </a:r>
            <a:r>
              <a:rPr lang="it-IT" sz="2000" spc="-5" dirty="0">
                <a:latin typeface="Ebrima"/>
                <a:cs typeface="Ebrima"/>
              </a:rPr>
              <a:t> e buyers del settore agroalimentare e settore turismo;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000" spc="-5" dirty="0">
                <a:latin typeface="Ebrima"/>
                <a:cs typeface="Ebrima"/>
              </a:rPr>
              <a:t>realizzazione di attività di informazione rivola ai consumatori riguardo le caratteristiche nutrizionali dei prodotti di qualità dell’area GAL.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it-IT" sz="2000" spc="-5" dirty="0">
              <a:latin typeface="Ebrima"/>
              <a:cs typeface="Ebrima"/>
            </a:endParaRPr>
          </a:p>
          <a:p>
            <a:pPr marL="195263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Attività di </a:t>
            </a:r>
            <a:r>
              <a:rPr lang="it-IT" sz="2400" b="1" spc="-5" dirty="0" err="1">
                <a:solidFill>
                  <a:schemeClr val="accent2"/>
                </a:solidFill>
                <a:latin typeface="Ebrima"/>
                <a:cs typeface="Ebrima"/>
              </a:rPr>
              <a:t>fam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 trip, </a:t>
            </a:r>
            <a:r>
              <a:rPr lang="it-IT" sz="2400" b="1" spc="-5" dirty="0" err="1">
                <a:solidFill>
                  <a:schemeClr val="accent2"/>
                </a:solidFill>
                <a:latin typeface="Ebrima"/>
                <a:cs typeface="Ebrima"/>
              </a:rPr>
              <a:t>edcuational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 tour, food </a:t>
            </a:r>
            <a:r>
              <a:rPr lang="it-IT" sz="2400" b="1" spc="-5" dirty="0" err="1">
                <a:solidFill>
                  <a:schemeClr val="accent2"/>
                </a:solidFill>
                <a:latin typeface="Ebrima"/>
                <a:cs typeface="Ebrima"/>
              </a:rPr>
              <a:t>experience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, press tour, corsi di degustazione, </a:t>
            </a:r>
            <a:r>
              <a:rPr lang="it-IT" sz="2400" b="1" spc="-5" dirty="0" err="1">
                <a:solidFill>
                  <a:schemeClr val="accent2"/>
                </a:solidFill>
                <a:latin typeface="Ebrima"/>
                <a:cs typeface="Ebrima"/>
              </a:rPr>
              <a:t>cooking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 show, incontri con buyers nazionali ed internazionali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1" y="1778748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Intervento SRD14 “Investimenti produttivi non agricoli in aree rurali”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556895" y="2346056"/>
            <a:ext cx="10680700" cy="3187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attività commerciali </a:t>
            </a:r>
            <a:r>
              <a:rPr lang="it-IT" sz="2000" spc="-5" dirty="0">
                <a:latin typeface="Ebrima"/>
                <a:cs typeface="Ebrima"/>
              </a:rPr>
              <a:t>tese al miglioramento della fruibilità e dell’attrattività dei territori rurali, anche mediante l’ampliamento della gamma dei servizi turistici offerti, compresa l’ospitalità diffusa, la ristorazione e la vendita di prodotti locali;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attività artigianali </a:t>
            </a:r>
            <a:r>
              <a:rPr lang="it-IT" sz="2000" spc="-5" dirty="0">
                <a:latin typeface="Ebrima"/>
                <a:cs typeface="Ebrima"/>
              </a:rPr>
              <a:t>finalizzate alla valorizzazione dei territori e delle tipicità locali, nonché all’erogazione di servizi all’agricoltura indirizzati al miglioramento dell’efficienza tecnica e ambientale delle operazioni svolte a favore degli agricoltori;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altri servizi alle persone</a:t>
            </a:r>
            <a:r>
              <a:rPr lang="it-IT" sz="2000" spc="-5" dirty="0">
                <a:latin typeface="Ebrima"/>
                <a:cs typeface="Ebrima"/>
              </a:rPr>
              <a:t>, strumentali al miglioramento delle condizioni di vita nei territori rurali, e servizi alle imprese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0" y="1545883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Intervento SRE04 “Start up non agricole”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556894" y="2069103"/>
            <a:ext cx="10680700" cy="3924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Premio forfettario per l’avviamento (start-up)</a:t>
            </a:r>
            <a:r>
              <a:rPr lang="it-IT" sz="2000" spc="-5" dirty="0">
                <a:latin typeface="Ebrima"/>
                <a:cs typeface="Ebrima"/>
              </a:rPr>
              <a:t>, di nuove attività imprenditoriali per le seguenti attività: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attività commerciali </a:t>
            </a:r>
            <a:r>
              <a:rPr kumimoji="0" lang="it-IT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tese al miglioramento della fruibilità e dell’attrattività dei territori rurali, anche mediante l’ampliamento della gamma dei servizi turistici offerti, compresa l’ospitalità diffusa, la ristorazione e la vendita di prodotti locali;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attività artigianali </a:t>
            </a:r>
            <a:r>
              <a:rPr kumimoji="0" lang="it-IT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finalizzate alla valorizzazione dei territori e delle tipicità locali, nonché all’erogazione di servizi all’agricoltura indirizzati al miglioramento dell’efficienza tecnica e ambientale delle operazioni svolte a favore degli agricoltori;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altri servizi alle persone</a:t>
            </a:r>
            <a:r>
              <a:rPr kumimoji="0" lang="it-IT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, strumentali al miglioramento delle condizioni di vita nei territori rurali, e servizi alle imprese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1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13" name="Immagine 12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34" y="6310072"/>
            <a:ext cx="475081" cy="433627"/>
          </a:xfrm>
          <a:prstGeom prst="rect">
            <a:avLst/>
          </a:prstGeom>
        </p:spPr>
      </p:pic>
      <p:sp>
        <p:nvSpPr>
          <p:cNvPr id="23" name="object 3">
            <a:extLst>
              <a:ext uri="{FF2B5EF4-FFF2-40B4-BE49-F238E27FC236}">
                <a16:creationId xmlns:a16="http://schemas.microsoft.com/office/drawing/2014/main" id="{7C2855A4-F357-73CD-63D4-55E22A96CF2E}"/>
              </a:ext>
            </a:extLst>
          </p:cNvPr>
          <p:cNvSpPr txBox="1"/>
          <p:nvPr/>
        </p:nvSpPr>
        <p:spPr>
          <a:xfrm>
            <a:off x="847971" y="2207053"/>
            <a:ext cx="10463530" cy="250196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spcBef>
                <a:spcPts val="409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L’intervento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“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SRG06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–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LEADER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–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Attuazione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delle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Strategie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Sviluppo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Locale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”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prevede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possibilità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per</a:t>
            </a:r>
            <a:r>
              <a:rPr sz="20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i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Gruppi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Azioni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(GAL)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candidarsi </a:t>
            </a:r>
            <a:r>
              <a:rPr sz="2000" spc="-6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alla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attuazione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una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propria</a:t>
            </a:r>
            <a:r>
              <a:rPr sz="2000" b="1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Strategia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sz="2000" b="1" spc="5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(SSL),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definita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 attraverso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un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approccio partecipativo </a:t>
            </a:r>
            <a:r>
              <a:rPr sz="2400" b="1" i="1" spc="-250" dirty="0">
                <a:solidFill>
                  <a:srgbClr val="2D2E33"/>
                </a:solidFill>
                <a:latin typeface="Verdana"/>
                <a:cs typeface="Verdana"/>
              </a:rPr>
              <a:t>bottom-up</a:t>
            </a:r>
            <a:r>
              <a:rPr sz="2000" b="1" spc="-250" dirty="0">
                <a:solidFill>
                  <a:srgbClr val="2D2E33"/>
                </a:solidFill>
                <a:latin typeface="Ebrima"/>
                <a:cs typeface="Ebrima"/>
              </a:rPr>
              <a:t>,</a:t>
            </a:r>
            <a:r>
              <a:rPr sz="2000" b="1" spc="-2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con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il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coinvolgimento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 di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una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rete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più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ampia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attori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locali</a:t>
            </a:r>
            <a:r>
              <a:rPr sz="2000" b="1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(enti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pubblici,</a:t>
            </a:r>
            <a:r>
              <a:rPr sz="2000" b="1" spc="5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privati,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associazioni,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 stakeholder,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privati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cittadini,</a:t>
            </a:r>
            <a:r>
              <a:rPr sz="2000" b="1" spc="7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etc…)</a:t>
            </a:r>
            <a:endParaRPr sz="2000" dirty="0">
              <a:latin typeface="Ebrima"/>
              <a:cs typeface="Ebrima"/>
            </a:endParaRPr>
          </a:p>
          <a:p>
            <a:pPr marL="12700" algn="just">
              <a:spcBef>
                <a:spcPts val="2300"/>
              </a:spcBef>
            </a:pP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Lo</a:t>
            </a:r>
            <a:r>
              <a:rPr spc="-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 di</a:t>
            </a:r>
            <a:r>
              <a:rPr spc="-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tipo</a:t>
            </a:r>
            <a:r>
              <a:rPr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partecipativo</a:t>
            </a:r>
            <a:r>
              <a:rPr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è</a:t>
            </a:r>
            <a:r>
              <a:rPr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normato</a:t>
            </a:r>
            <a:r>
              <a:rPr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dall’art.</a:t>
            </a:r>
            <a:r>
              <a:rPr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31</a:t>
            </a:r>
            <a:r>
              <a:rPr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 successivi 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del</a:t>
            </a:r>
            <a:r>
              <a:rPr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regolamento</a:t>
            </a:r>
            <a:r>
              <a:rPr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(UE)</a:t>
            </a:r>
            <a:endParaRPr dirty="0">
              <a:latin typeface="Ebrima"/>
              <a:cs typeface="Ebrima"/>
            </a:endParaRPr>
          </a:p>
          <a:p>
            <a:pPr marL="12700"/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2021/1060,</a:t>
            </a:r>
            <a:r>
              <a:rPr spc="10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nonché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 dall’art.</a:t>
            </a:r>
            <a:r>
              <a:rPr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77</a:t>
            </a:r>
            <a:r>
              <a:rPr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comma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1</a:t>
            </a:r>
            <a:r>
              <a:rPr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lettera</a:t>
            </a:r>
            <a:r>
              <a:rPr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35" dirty="0">
                <a:solidFill>
                  <a:srgbClr val="2D2E33"/>
                </a:solidFill>
                <a:latin typeface="Ebrima"/>
                <a:cs typeface="Ebrima"/>
              </a:rPr>
              <a:t>c)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del</a:t>
            </a:r>
            <a:r>
              <a:rPr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regolamento</a:t>
            </a:r>
            <a:r>
              <a:rPr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(UE)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2021/2115</a:t>
            </a:r>
            <a:endParaRPr dirty="0">
              <a:latin typeface="Ebrima"/>
              <a:cs typeface="Ebrima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792189" y="1562881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 Gruppi di Azione Locale nella Programmazione 2023-2027</a:t>
            </a:r>
          </a:p>
        </p:txBody>
      </p:sp>
    </p:spTree>
    <p:extLst>
      <p:ext uri="{BB962C8B-B14F-4D97-AF65-F5344CB8AC3E}">
        <p14:creationId xmlns:p14="http://schemas.microsoft.com/office/powerpoint/2010/main" val="360073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0" y="1545883"/>
            <a:ext cx="105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Intervento SRD03 “Diversificazione in investimenti produttivi non agricoli in aree rurali”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556894" y="2376743"/>
            <a:ext cx="10680700" cy="26706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agricoltura sociale;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attività educative/didattiche;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trasformazione di prodotti agricoli </a:t>
            </a:r>
            <a:r>
              <a:rPr lang="it-IT" sz="2000" spc="-5" dirty="0">
                <a:latin typeface="Ebrima"/>
                <a:cs typeface="Ebrima"/>
              </a:rPr>
              <a:t>prevalentemente in prodotti non compresi nell’Allegato I del TFUE e loro lavorazione e commercializzazione in punti vendita aziendali;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attività turistico-ricreative </a:t>
            </a:r>
            <a:r>
              <a:rPr lang="it-IT" sz="2000" spc="-5" dirty="0">
                <a:latin typeface="Ebrima"/>
                <a:cs typeface="Ebrima"/>
              </a:rPr>
              <a:t>e attività legate alle tradizioni rurali e alla valorizzazione delle risorse naturali e paesaggistiche</a:t>
            </a:r>
            <a:endParaRPr kumimoji="0" lang="it-IT" sz="2400" b="1" i="0" u="none" strike="noStrike" kern="1200" cap="none" spc="-5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Ebrima"/>
              <a:ea typeface="+mn-e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37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80085" y="1564418"/>
            <a:ext cx="105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Intervento SRD07 “Investimenti in infrastrutture l'agricoltura e per lo sviluppo socioeconomico delle aree rurali”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278867" y="2441131"/>
            <a:ext cx="10680700" cy="36862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reti viarie al servizio delle aree rurali</a:t>
            </a:r>
            <a:r>
              <a:rPr lang="it-IT" sz="1600" spc="-5" dirty="0">
                <a:latin typeface="Ebrima"/>
                <a:cs typeface="Ebrima"/>
              </a:rPr>
              <a:t>: sostegno alla realizzazione, adeguamento e ampliamento della viabilità a servizio delle aree rurali e delle aziende agricole con l’obiettivo di rendere maggiormente fruibili le aree interessate dagli interventi, anche con riguardo alla messa in sicurezza del territorio (es. piazzole di sosta e movimentazione, pubblica illuminazione, sorveglianza etc.);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  <a:defRPr/>
            </a:pPr>
            <a:r>
              <a:rPr kumimoji="0" lang="it-IT" sz="20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infrastrutture turistiche</a:t>
            </a:r>
            <a:r>
              <a:rPr lang="it-IT" sz="1600" spc="-5" dirty="0">
                <a:latin typeface="Ebrima"/>
                <a:cs typeface="Ebrima"/>
              </a:rPr>
              <a:t>: realizzazione, adeguamento e ampliamento di immobili, beni o aree pubbliche utilizzabili dalla collettività per migliorare la fruizione turistica dell’area GAL (es. percorsi escursionistici, sviluppo di attività turistiche e sportive, itinerari tematici, punti ristoro, punti di accoglienza turistica, etc…)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infrastrutture ricreative</a:t>
            </a:r>
            <a:r>
              <a:rPr lang="it-IT" sz="1600" spc="-5" dirty="0">
                <a:latin typeface="Ebrima"/>
                <a:cs typeface="Ebrima"/>
              </a:rPr>
              <a:t>: realizzazione, adeguamento e ampliamento di immobili, beni o aree pubbliche di tipo ricreativo (strutture per attività sportive all’aperto, teatri, musei, ecomusei, cinema, circoli, orti botanici, spazi destinati a ludoteche, spazi polifunzionali ricreativi, aree attrezzate per l’infanzia) a servizio della collettività dell‘area GAL, ma anche come volano per attività svolte da persone non residenti che possono usufruire di tali infrastrutture. 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33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1" y="1664448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Riflettiamo e Decidiamo insieme…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618491" y="1754844"/>
            <a:ext cx="10680700" cy="20096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1672B8-DC74-B73A-6243-D79FA4B9FD97}"/>
              </a:ext>
            </a:extLst>
          </p:cNvPr>
          <p:cNvSpPr txBox="1"/>
          <p:nvPr/>
        </p:nvSpPr>
        <p:spPr>
          <a:xfrm>
            <a:off x="537211" y="2439559"/>
            <a:ext cx="10373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beni/immobili pubblici sono sotto utilizzati o non sono fruibili?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sono gli attrattori culturali e turistici che identificano il nostro territorio che necessitano di essere riqualificati e valorizzati?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servizi di base risultano carenti sul territorio?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sono le attività economiche in grado di promuovere le tipicità del nostro territorio?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sono le attività economiche che necessitano di essere sostenuti ed incentivati? 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90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25134" y="1589259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Risorse finanziarie per la Nuova Strategia di Sviluppo Locale (SSL)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98125DD-2EA4-FE8C-88F0-AC05B1F73FD1}"/>
              </a:ext>
            </a:extLst>
          </p:cNvPr>
          <p:cNvSpPr txBox="1"/>
          <p:nvPr/>
        </p:nvSpPr>
        <p:spPr>
          <a:xfrm>
            <a:off x="723999" y="2158272"/>
            <a:ext cx="10680700" cy="25486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200" b="1" spc="-5" dirty="0">
                <a:solidFill>
                  <a:srgbClr val="C00000"/>
                </a:solidFill>
                <a:latin typeface="Ebrima"/>
                <a:cs typeface="Ebrima"/>
              </a:rPr>
              <a:t>Per ottenere il massimo del punteggio la nuova SSL non può superare una dotazione finanziaria pari a 5,5 Milioni di Euro.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200" dirty="0">
                <a:solidFill>
                  <a:prstClr val="black"/>
                </a:solidFill>
                <a:latin typeface="Ebrima"/>
                <a:cs typeface="Ebrima"/>
              </a:rPr>
              <a:t>Ad ogni modo il GAL Ponte Lama ha dimostrato, soprattutto nella precedente programmazione, di integrare la SSL con altri strumenti finanziari messi a disposizione dalla Comunità Europea.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200" b="1" spc="-5" dirty="0">
                <a:solidFill>
                  <a:srgbClr val="C00000"/>
                </a:solidFill>
                <a:latin typeface="Ebrima"/>
                <a:cs typeface="Ebrima"/>
              </a:rPr>
              <a:t>…continueremo, anzi rafforzeremo, il nostro ruolo di Agenzia di Sviluppo Locale portando finanziamenti aggiuntivi al nostro territorio</a:t>
            </a:r>
            <a:endParaRPr sz="2200" b="1" spc="-5" dirty="0">
              <a:solidFill>
                <a:srgbClr val="C00000"/>
              </a:solidFill>
              <a:latin typeface="Ebrima"/>
              <a:cs typeface="Ebrima"/>
            </a:endParaRPr>
          </a:p>
        </p:txBody>
      </p:sp>
      <p:grpSp>
        <p:nvGrpSpPr>
          <p:cNvPr id="4" name="object 10">
            <a:extLst>
              <a:ext uri="{FF2B5EF4-FFF2-40B4-BE49-F238E27FC236}">
                <a16:creationId xmlns:a16="http://schemas.microsoft.com/office/drawing/2014/main" id="{25875E4C-AB2A-7164-4895-45358C267085}"/>
              </a:ext>
            </a:extLst>
          </p:cNvPr>
          <p:cNvGrpSpPr/>
          <p:nvPr/>
        </p:nvGrpSpPr>
        <p:grpSpPr>
          <a:xfrm>
            <a:off x="453312" y="4919600"/>
            <a:ext cx="11190555" cy="1711842"/>
            <a:chOff x="222216" y="3358896"/>
            <a:chExt cx="11850440" cy="2609088"/>
          </a:xfrm>
        </p:grpSpPr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C246E8BE-E230-CED9-8EFE-8286AC7AF8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3680" y="3358896"/>
              <a:ext cx="3998976" cy="2609088"/>
            </a:xfrm>
            <a:prstGeom prst="rect">
              <a:avLst/>
            </a:prstGeom>
          </p:spPr>
        </p:pic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A62C6CF8-9813-B729-5648-AFAE95DEA7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216" y="3358896"/>
              <a:ext cx="4062984" cy="2609088"/>
            </a:xfrm>
            <a:prstGeom prst="rect">
              <a:avLst/>
            </a:prstGeom>
          </p:spPr>
        </p:pic>
      </p:grp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23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554089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Tempistiche</a:t>
            </a:r>
            <a:endParaRPr lang="it-IT" sz="2800" b="1" cap="small" dirty="0">
              <a:solidFill>
                <a:srgbClr val="00682F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98125DD-2EA4-FE8C-88F0-AC05B1F73FD1}"/>
              </a:ext>
            </a:extLst>
          </p:cNvPr>
          <p:cNvSpPr txBox="1"/>
          <p:nvPr/>
        </p:nvSpPr>
        <p:spPr>
          <a:xfrm>
            <a:off x="618491" y="2404456"/>
            <a:ext cx="10680700" cy="1986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Entro il 16 ottobre 2023 </a:t>
            </a:r>
            <a:r>
              <a:rPr lang="it-IT" sz="2400" dirty="0">
                <a:solidFill>
                  <a:srgbClr val="2D2E33"/>
                </a:solidFill>
                <a:latin typeface="Ebrima"/>
                <a:cs typeface="Ebrima"/>
              </a:rPr>
              <a:t>il GAL Ponte Lama deve trasmettere alla Regione una proposta di SSL.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dirty="0">
                <a:solidFill>
                  <a:srgbClr val="2D2E33"/>
                </a:solidFill>
                <a:latin typeface="Ebrima"/>
                <a:cs typeface="Ebrima"/>
              </a:rPr>
              <a:t>L’eventuale ammissione a finanziamento della SSL 2023-2027 è stimata entro il 2023.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La pubblicazione dei primi bandi potrà avvenire dal 2024.</a:t>
            </a:r>
            <a:endParaRPr sz="2400" b="1" spc="-5" dirty="0">
              <a:solidFill>
                <a:srgbClr val="C00000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10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lide finale_Tavola disegno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magine 6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13" name="Immagine 12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72380" y="1554089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 Gruppi di Azione Locale nella Programmazione 2023-2027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3298E6B-2B0C-B47E-AE8B-B964B0A5F912}"/>
              </a:ext>
            </a:extLst>
          </p:cNvPr>
          <p:cNvSpPr txBox="1"/>
          <p:nvPr/>
        </p:nvSpPr>
        <p:spPr>
          <a:xfrm>
            <a:off x="986215" y="2177659"/>
            <a:ext cx="9982200" cy="367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L’Intervento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SRG06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si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articola</a:t>
            </a:r>
            <a:r>
              <a:rPr sz="2000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due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Sotto interventi: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ctr">
              <a:lnSpc>
                <a:spcPts val="2735"/>
              </a:lnSpc>
              <a:spcBef>
                <a:spcPts val="2305"/>
              </a:spcBef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Sotto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intervento</a:t>
            </a:r>
            <a:r>
              <a:rPr sz="20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A</a:t>
            </a:r>
            <a:r>
              <a:rPr sz="20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“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Sostegno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alle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Strategie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”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ctr">
              <a:lnSpc>
                <a:spcPts val="2735"/>
              </a:lnSpc>
            </a:pP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articolate</a:t>
            </a:r>
            <a:r>
              <a:rPr sz="20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 azioni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specifiche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azioni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ordinarie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ctr">
              <a:lnSpc>
                <a:spcPts val="2590"/>
              </a:lnSpc>
              <a:spcBef>
                <a:spcPts val="2635"/>
              </a:spcBef>
            </a:pP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Sotto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intervento</a:t>
            </a:r>
            <a:r>
              <a:rPr sz="2000" b="1" spc="4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B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“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Animazione</a:t>
            </a:r>
            <a:r>
              <a:rPr sz="2000" b="1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b="1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gestione</a:t>
            </a:r>
            <a:r>
              <a:rPr sz="2000" b="1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delle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Strategie</a:t>
            </a:r>
            <a:r>
              <a:rPr sz="2000" b="1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spc="5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lang="it-IT" sz="2000" b="1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” articolato</a:t>
            </a:r>
            <a:r>
              <a:rPr sz="2000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sua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volta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due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operazioni: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ctr">
              <a:spcBef>
                <a:spcPts val="2170"/>
              </a:spcBef>
            </a:pP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Azione B.1</a:t>
            </a:r>
            <a:r>
              <a:rPr sz="24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–</a:t>
            </a:r>
            <a:r>
              <a:rPr sz="2400" spc="-6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Gestione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ctr">
              <a:spcBef>
                <a:spcPts val="2115"/>
              </a:spcBef>
            </a:pPr>
            <a:r>
              <a:rPr sz="2400" spc="-55" dirty="0">
                <a:solidFill>
                  <a:srgbClr val="2D2E33"/>
                </a:solidFill>
                <a:latin typeface="Ebrima"/>
                <a:cs typeface="Ebrima"/>
              </a:rPr>
              <a:t>Azione</a:t>
            </a:r>
            <a:r>
              <a:rPr sz="2400" spc="-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B.2</a:t>
            </a:r>
            <a:r>
              <a:rPr sz="24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–</a:t>
            </a:r>
            <a:r>
              <a:rPr sz="2400"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5" dirty="0">
                <a:solidFill>
                  <a:srgbClr val="2D2E33"/>
                </a:solidFill>
                <a:latin typeface="Ebrima"/>
                <a:cs typeface="Ebrima"/>
              </a:rPr>
              <a:t>Animazione</a:t>
            </a:r>
            <a:r>
              <a:rPr sz="24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5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4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5" dirty="0">
                <a:solidFill>
                  <a:srgbClr val="2D2E33"/>
                </a:solidFill>
                <a:latin typeface="Ebrima"/>
                <a:cs typeface="Ebrima"/>
              </a:rPr>
              <a:t>comunicazione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</p:txBody>
      </p:sp>
    </p:spTree>
    <p:extLst>
      <p:ext uri="{BB962C8B-B14F-4D97-AF65-F5344CB8AC3E}">
        <p14:creationId xmlns:p14="http://schemas.microsoft.com/office/powerpoint/2010/main" val="200063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518920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 Gruppi di Azione Locale nella Programmazione 2023-2027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2C27759-C8B3-C4D9-42B3-9D7903545237}"/>
              </a:ext>
            </a:extLst>
          </p:cNvPr>
          <p:cNvSpPr txBox="1"/>
          <p:nvPr/>
        </p:nvSpPr>
        <p:spPr>
          <a:xfrm>
            <a:off x="572982" y="2224903"/>
            <a:ext cx="11155174" cy="339067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37795" algn="just">
              <a:lnSpc>
                <a:spcPts val="2590"/>
              </a:lnSpc>
              <a:spcBef>
                <a:spcPts val="425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Il GAL</a:t>
            </a:r>
            <a:r>
              <a:rPr sz="2000"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attraverso</a:t>
            </a:r>
            <a:r>
              <a:rPr sz="20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deve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realizzare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l’obiettivo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specifico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(SO) </a:t>
            </a:r>
            <a:r>
              <a:rPr sz="2000" b="1" spc="-65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8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della</a:t>
            </a:r>
            <a:r>
              <a:rPr sz="2000" b="1" spc="4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Politica</a:t>
            </a:r>
            <a:r>
              <a:rPr sz="20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Agricola</a:t>
            </a:r>
            <a:r>
              <a:rPr sz="20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dell’Unione</a:t>
            </a:r>
            <a:r>
              <a:rPr sz="2000" b="1" spc="8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Europea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(PAC)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670935">
              <a:lnSpc>
                <a:spcPts val="2735"/>
              </a:lnSpc>
              <a:spcBef>
                <a:spcPts val="2270"/>
              </a:spcBef>
            </a:pPr>
            <a:r>
              <a:rPr lang="it-IT" sz="2000" b="1" spc="-5" dirty="0">
                <a:solidFill>
                  <a:prstClr val="black"/>
                </a:solidFill>
                <a:latin typeface="Ebrima"/>
                <a:cs typeface="Ebrima"/>
              </a:rPr>
              <a:t>        </a:t>
            </a:r>
            <a:r>
              <a:rPr sz="2000" b="1" spc="-5">
                <a:solidFill>
                  <a:prstClr val="black"/>
                </a:solidFill>
                <a:latin typeface="Ebrima"/>
                <a:cs typeface="Ebrima"/>
              </a:rPr>
              <a:t>”</a:t>
            </a:r>
            <a:r>
              <a:rPr sz="2000" b="1" spc="-5" dirty="0" err="1">
                <a:solidFill>
                  <a:prstClr val="black"/>
                </a:solidFill>
                <a:latin typeface="Ebrima"/>
                <a:cs typeface="Ebrima"/>
              </a:rPr>
              <a:t>Promuovere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:</a:t>
            </a:r>
            <a:endParaRPr lang="it-IT"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4965" indent="-342900">
              <a:lnSpc>
                <a:spcPts val="2595"/>
              </a:lnSpc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lang="it-IT" sz="2000" b="1" spc="-10" dirty="0">
                <a:solidFill>
                  <a:prstClr val="black"/>
                </a:solidFill>
                <a:latin typeface="Ebrima"/>
                <a:cs typeface="Ebrima"/>
              </a:rPr>
              <a:t>l’occupazione</a:t>
            </a:r>
            <a:endParaRPr lang="it-IT"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4965" indent="-342900">
              <a:lnSpc>
                <a:spcPts val="2595"/>
              </a:lnSpc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la</a:t>
            </a:r>
            <a:r>
              <a:rPr sz="2000" b="1" spc="-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crescita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5600" marR="788670" indent="-342900">
              <a:lnSpc>
                <a:spcPts val="2590"/>
              </a:lnSpc>
              <a:spcBef>
                <a:spcPts val="190"/>
              </a:spcBef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parità di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genere,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inclusa</a:t>
            </a:r>
            <a:r>
              <a:rPr sz="2000" b="1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partecipazione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delle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 err="1">
                <a:solidFill>
                  <a:srgbClr val="2D2E33"/>
                </a:solidFill>
                <a:latin typeface="Ebrima"/>
                <a:cs typeface="Ebrima"/>
              </a:rPr>
              <a:t>donne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6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 err="1">
                <a:solidFill>
                  <a:srgbClr val="2D2E33"/>
                </a:solidFill>
                <a:latin typeface="Ebrima"/>
                <a:cs typeface="Ebrima"/>
              </a:rPr>
              <a:t>all’agricoltura</a:t>
            </a:r>
            <a:endParaRPr lang="it-IT"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5600" marR="788670" indent="-342900">
              <a:lnSpc>
                <a:spcPts val="2590"/>
              </a:lnSpc>
              <a:spcBef>
                <a:spcPts val="190"/>
              </a:spcBef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sz="2000" b="1" spc="-10" dirty="0" err="1">
                <a:solidFill>
                  <a:srgbClr val="2D2E33"/>
                </a:solidFill>
                <a:latin typeface="Ebrima"/>
                <a:cs typeface="Ebrima"/>
              </a:rPr>
              <a:t>l’inclusione</a:t>
            </a:r>
            <a:r>
              <a:rPr sz="2000" b="1" spc="6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sociale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4965" indent="-342900">
              <a:lnSpc>
                <a:spcPts val="2595"/>
              </a:lnSpc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lo</a:t>
            </a:r>
            <a:r>
              <a:rPr sz="2000" b="1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sz="2000" b="1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nelle</a:t>
            </a:r>
            <a:r>
              <a:rPr sz="2000" b="1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zone </a:t>
            </a:r>
            <a:r>
              <a:rPr sz="2000" b="1" spc="-5" dirty="0" err="1">
                <a:solidFill>
                  <a:srgbClr val="2D2E33"/>
                </a:solidFill>
                <a:latin typeface="Ebrima"/>
                <a:cs typeface="Ebrima"/>
              </a:rPr>
              <a:t>rurali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,</a:t>
            </a:r>
            <a:r>
              <a:rPr lang="it-IT" sz="2000" b="1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 err="1">
                <a:solidFill>
                  <a:srgbClr val="2D2E33"/>
                </a:solidFill>
                <a:latin typeface="Ebrima"/>
                <a:cs typeface="Ebrima"/>
              </a:rPr>
              <a:t>compresa</a:t>
            </a:r>
            <a:r>
              <a:rPr sz="2000" b="1"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b="1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bio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economia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circolare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silvicoltura</a:t>
            </a:r>
            <a:r>
              <a:rPr sz="2000" b="1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sostenibile”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457373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Ambito territoriale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8DD7B53-EA44-685D-9CB5-2DC562F503EA}"/>
              </a:ext>
            </a:extLst>
          </p:cNvPr>
          <p:cNvSpPr txBox="1"/>
          <p:nvPr/>
        </p:nvSpPr>
        <p:spPr>
          <a:xfrm>
            <a:off x="642302" y="2212006"/>
            <a:ext cx="10907395" cy="30053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L’ambito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territoriale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una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è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definito</a:t>
            </a:r>
            <a:r>
              <a:rPr sz="20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dai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territori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amministrativi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dei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Comuni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che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aderiscono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formalmente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alla</a:t>
            </a:r>
            <a:r>
              <a:rPr sz="20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compagine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sociale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del</a:t>
            </a:r>
            <a:r>
              <a:rPr sz="20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partenariato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GAL.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Ciascun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può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partecipare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partenariato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un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unico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GAL</a:t>
            </a:r>
            <a:r>
              <a:rPr sz="2000" b="1" spc="7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attuatore</a:t>
            </a:r>
            <a:r>
              <a:rPr sz="2000"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 </a:t>
            </a:r>
            <a:r>
              <a:rPr sz="2000" spc="-6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una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Leader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2023-2027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678815" algn="just">
              <a:lnSpc>
                <a:spcPct val="90100"/>
              </a:lnSpc>
              <a:spcBef>
                <a:spcPts val="2595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L’intervento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della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è attivato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zone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omogenee</a:t>
            </a:r>
            <a:r>
              <a:rPr sz="2000" spc="-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e coerenti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termini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geografici,</a:t>
            </a:r>
            <a:r>
              <a:rPr sz="2000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sociali,</a:t>
            </a:r>
            <a:r>
              <a:rPr sz="2000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economici</a:t>
            </a:r>
            <a:r>
              <a:rPr sz="20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culturali</a:t>
            </a:r>
            <a:r>
              <a:rPr sz="20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</a:t>
            </a:r>
            <a:r>
              <a:rPr sz="2000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livello</a:t>
            </a:r>
            <a:r>
              <a:rPr sz="20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sub-regionale,</a:t>
            </a:r>
            <a:r>
              <a:rPr sz="2000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i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cui</a:t>
            </a:r>
            <a:r>
              <a:rPr sz="20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comuni </a:t>
            </a:r>
            <a:r>
              <a:rPr sz="2000" b="1" spc="-6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devono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essere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contigui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a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livello</a:t>
            </a:r>
            <a:r>
              <a:rPr sz="2000" b="1" spc="7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territoriale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just">
              <a:lnSpc>
                <a:spcPts val="2735"/>
              </a:lnSpc>
              <a:spcBef>
                <a:spcPts val="2305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Le aree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prioritarie</a:t>
            </a:r>
            <a:r>
              <a:rPr sz="20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intervento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sono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prevalentemente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le</a:t>
            </a:r>
            <a:r>
              <a:rPr sz="2000" spc="8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zone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rurali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C 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D,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le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just">
              <a:lnSpc>
                <a:spcPts val="2735"/>
              </a:lnSpc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Zone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B</a:t>
            </a:r>
            <a:r>
              <a:rPr sz="20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limitati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casi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specifici</a:t>
            </a:r>
            <a:r>
              <a:rPr sz="2000" spc="5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anche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singole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zone</a:t>
            </a:r>
            <a:r>
              <a:rPr sz="2000" spc="5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sub-comunali</a:t>
            </a:r>
            <a:r>
              <a:rPr sz="2000" b="1" spc="4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A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77888" y="1290320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Ambito</a:t>
            </a:r>
            <a:r>
              <a:rPr lang="it-IT" sz="2800" b="1" cap="small" dirty="0">
                <a:solidFill>
                  <a:srgbClr val="00682F"/>
                </a:solidFill>
              </a:rPr>
              <a:t> </a:t>
            </a:r>
            <a:r>
              <a:rPr lang="it-IT" sz="3200" b="1" cap="small" dirty="0">
                <a:solidFill>
                  <a:srgbClr val="00682F"/>
                </a:solidFill>
              </a:rPr>
              <a:t>territoriale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DD61C13-E24C-6C48-868A-1F51457BBA36}"/>
              </a:ext>
            </a:extLst>
          </p:cNvPr>
          <p:cNvSpPr txBox="1"/>
          <p:nvPr/>
        </p:nvSpPr>
        <p:spPr>
          <a:xfrm>
            <a:off x="2063019" y="2052211"/>
            <a:ext cx="7775574" cy="37266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510" algn="ctr">
              <a:spcBef>
                <a:spcPts val="2590"/>
              </a:spcBef>
            </a:pPr>
            <a:r>
              <a:rPr sz="2100" spc="-5" dirty="0" err="1">
                <a:solidFill>
                  <a:srgbClr val="2D2E33"/>
                </a:solidFill>
                <a:latin typeface="Ebrima"/>
                <a:cs typeface="Ebrima"/>
              </a:rPr>
              <a:t>Tali</a:t>
            </a:r>
            <a:r>
              <a:rPr sz="21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zone,</a:t>
            </a:r>
            <a:r>
              <a:rPr sz="21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costituenti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l’ambito</a:t>
            </a:r>
            <a:r>
              <a:rPr sz="21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territoriale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delle</a:t>
            </a:r>
            <a:r>
              <a:rPr sz="21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SSL,</a:t>
            </a:r>
            <a:r>
              <a:rPr sz="2100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devono </a:t>
            </a:r>
            <a:r>
              <a:rPr sz="2100" spc="-10" dirty="0">
                <a:solidFill>
                  <a:srgbClr val="2D2E33"/>
                </a:solidFill>
                <a:latin typeface="Ebrima"/>
                <a:cs typeface="Ebrima"/>
              </a:rPr>
              <a:t>essere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omogenee</a:t>
            </a:r>
            <a:r>
              <a:rPr sz="21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in </a:t>
            </a:r>
            <a:r>
              <a:rPr sz="2100" spc="-6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termini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geografici,</a:t>
            </a:r>
            <a:r>
              <a:rPr sz="21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socio</a:t>
            </a:r>
            <a:r>
              <a:rPr sz="21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economici</a:t>
            </a:r>
            <a:r>
              <a:rPr sz="21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culturali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con</a:t>
            </a:r>
            <a:r>
              <a:rPr sz="2100" spc="7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un</a:t>
            </a:r>
            <a:r>
              <a:rPr sz="21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minimo</a:t>
            </a:r>
            <a:r>
              <a:rPr sz="21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100" b="1" dirty="0">
                <a:solidFill>
                  <a:srgbClr val="C00000"/>
                </a:solidFill>
                <a:latin typeface="Ebrima"/>
                <a:cs typeface="Ebrima"/>
              </a:rPr>
              <a:t> 50</a:t>
            </a:r>
            <a:r>
              <a:rPr sz="2100" b="1" spc="-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mila</a:t>
            </a:r>
            <a:r>
              <a:rPr sz="21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fino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 ad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 un</a:t>
            </a:r>
            <a:r>
              <a:rPr sz="21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massimo</a:t>
            </a:r>
            <a:r>
              <a:rPr sz="2100" b="1" spc="-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1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Ebrima"/>
                <a:cs typeface="Ebrima"/>
              </a:rPr>
              <a:t>200</a:t>
            </a:r>
            <a:r>
              <a:rPr sz="2100" b="1" spc="-5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mila</a:t>
            </a:r>
            <a:r>
              <a:rPr sz="21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abitanti.</a:t>
            </a:r>
            <a:endParaRPr sz="21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79375" algn="ctr">
              <a:spcBef>
                <a:spcPts val="2595"/>
              </a:spcBef>
              <a:tabLst>
                <a:tab pos="6091555" algn="l"/>
              </a:tabLst>
            </a:pPr>
            <a:r>
              <a:rPr lang="it-IT" sz="2100" spc="15" dirty="0">
                <a:solidFill>
                  <a:srgbClr val="2D2E33"/>
                </a:solidFill>
                <a:latin typeface="Ebrima"/>
                <a:cs typeface="Ebrima"/>
              </a:rPr>
              <a:t>Il</a:t>
            </a:r>
            <a:r>
              <a:rPr sz="21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lang="it-IT" sz="2100" b="1" spc="-5" dirty="0">
                <a:solidFill>
                  <a:srgbClr val="C00000"/>
                </a:solidFill>
                <a:latin typeface="Ebrima"/>
                <a:cs typeface="Ebrima"/>
              </a:rPr>
              <a:t>territorio della SSL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del</a:t>
            </a:r>
            <a:r>
              <a:rPr sz="21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GAL</a:t>
            </a:r>
            <a:r>
              <a:rPr sz="21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lang="it-IT" sz="2100" b="1" spc="-5" dirty="0">
                <a:solidFill>
                  <a:srgbClr val="C00000"/>
                </a:solidFill>
                <a:latin typeface="Ebrima"/>
                <a:cs typeface="Ebrima"/>
              </a:rPr>
              <a:t>Ponte Lama coinvolge</a:t>
            </a:r>
            <a:r>
              <a:rPr sz="21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lang="it-IT" sz="2100" b="1" dirty="0">
                <a:solidFill>
                  <a:srgbClr val="C00000"/>
                </a:solidFill>
                <a:latin typeface="Ebrima"/>
                <a:cs typeface="Ebrima"/>
              </a:rPr>
              <a:t>3</a:t>
            </a:r>
            <a:r>
              <a:rPr sz="21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Comuni</a:t>
            </a:r>
            <a:r>
              <a:rPr sz="2100" spc="-10" dirty="0">
                <a:solidFill>
                  <a:srgbClr val="2D2E33"/>
                </a:solidFill>
                <a:latin typeface="Ebrima"/>
                <a:cs typeface="Ebrima"/>
              </a:rPr>
              <a:t>,</a:t>
            </a:r>
            <a:r>
              <a:rPr sz="21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per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un </a:t>
            </a:r>
            <a:r>
              <a:rPr sz="2100" spc="-6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totale di</a:t>
            </a:r>
            <a:r>
              <a:rPr sz="21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lang="it-IT" sz="2100" b="1" dirty="0">
                <a:solidFill>
                  <a:srgbClr val="C00000"/>
                </a:solidFill>
                <a:latin typeface="Ebrima"/>
                <a:cs typeface="Ebrima"/>
              </a:rPr>
              <a:t>166.418</a:t>
            </a:r>
            <a:r>
              <a:rPr sz="2100" b="1" spc="-6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abitanti</a:t>
            </a:r>
            <a:r>
              <a:rPr sz="21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(dati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ufficiali</a:t>
            </a:r>
            <a:r>
              <a:rPr sz="21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dell’Istat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al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31.12.2022)</a:t>
            </a:r>
            <a:endParaRPr lang="it-IT" sz="2100" spc="-5" dirty="0">
              <a:solidFill>
                <a:srgbClr val="2D2E33"/>
              </a:solidFill>
              <a:latin typeface="Ebrima"/>
              <a:cs typeface="Ebrima"/>
            </a:endParaRPr>
          </a:p>
          <a:p>
            <a:pPr marL="12700" marR="79375" algn="ctr">
              <a:spcBef>
                <a:spcPts val="2595"/>
              </a:spcBef>
              <a:tabLst>
                <a:tab pos="6091555" algn="l"/>
              </a:tabLst>
            </a:pPr>
            <a:r>
              <a:rPr lang="it-IT" sz="2100" spc="-5" dirty="0">
                <a:solidFill>
                  <a:srgbClr val="2D2E33"/>
                </a:solidFill>
                <a:latin typeface="Ebrima"/>
                <a:cs typeface="Ebrima"/>
              </a:rPr>
              <a:t>Tutti i comuni del territorio della SSL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lang="it-IT" sz="2100" spc="10" dirty="0">
                <a:solidFill>
                  <a:srgbClr val="2D2E33"/>
                </a:solidFill>
                <a:latin typeface="Ebrima"/>
                <a:cs typeface="Ebrima"/>
              </a:rPr>
              <a:t>sono identificati come area B</a:t>
            </a:r>
            <a:r>
              <a:rPr sz="2100" spc="-5">
                <a:solidFill>
                  <a:srgbClr val="2D2E33"/>
                </a:solidFill>
                <a:latin typeface="Ebrima"/>
                <a:cs typeface="Ebrima"/>
              </a:rPr>
              <a:t>:</a:t>
            </a:r>
            <a:r>
              <a:rPr lang="it-IT" sz="21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lang="it-IT" sz="2100" b="1" u="heavy" spc="-5" dirty="0">
                <a:solidFill>
                  <a:srgbClr val="2D2E33"/>
                </a:solidFill>
                <a:uFill>
                  <a:solidFill>
                    <a:srgbClr val="2D2E33"/>
                  </a:solidFill>
                </a:uFill>
                <a:latin typeface="Ebrima"/>
                <a:cs typeface="Ebrima"/>
              </a:rPr>
              <a:t>Trani, Bisceglie e Molfetta</a:t>
            </a:r>
            <a:endParaRPr sz="21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4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2" name="Immagine 1" descr="Immagine che contiene mappa, testo, atlante, diagramma&#10;&#10;Descrizione generata automaticamente">
            <a:extLst>
              <a:ext uri="{FF2B5EF4-FFF2-40B4-BE49-F238E27FC236}">
                <a16:creationId xmlns:a16="http://schemas.microsoft.com/office/drawing/2014/main" id="{BF5E7D05-2486-6F3E-E161-FFC1718256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39" y="1451954"/>
            <a:ext cx="8302271" cy="464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6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483751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Il Partenariato dei GAL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B49C77F-9304-79D3-0F88-C4899CA09711}"/>
              </a:ext>
            </a:extLst>
          </p:cNvPr>
          <p:cNvSpPr txBox="1"/>
          <p:nvPr/>
        </p:nvSpPr>
        <p:spPr>
          <a:xfrm>
            <a:off x="752770" y="2271305"/>
            <a:ext cx="10378292" cy="360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 algn="just">
              <a:lnSpc>
                <a:spcPct val="105900"/>
              </a:lnSpc>
              <a:spcBef>
                <a:spcPts val="100"/>
              </a:spcBef>
            </a:pPr>
            <a:r>
              <a:rPr lang="it-IT" sz="2000" dirty="0">
                <a:latin typeface="Ebrima"/>
                <a:cs typeface="Ebrima"/>
              </a:rPr>
              <a:t>Il partenariato del GAL è composto </a:t>
            </a:r>
            <a:r>
              <a:rPr sz="2000" dirty="0">
                <a:latin typeface="Ebrima"/>
                <a:cs typeface="Ebrima"/>
              </a:rPr>
              <a:t>da rappresentanti </a:t>
            </a:r>
            <a:r>
              <a:rPr sz="2000" spc="-5" dirty="0">
                <a:latin typeface="Ebrima"/>
                <a:cs typeface="Ebrima"/>
              </a:rPr>
              <a:t>degli </a:t>
            </a:r>
            <a:r>
              <a:rPr sz="2000" spc="-10" dirty="0">
                <a:latin typeface="Ebrima"/>
                <a:cs typeface="Ebrima"/>
              </a:rPr>
              <a:t>interessi </a:t>
            </a:r>
            <a:r>
              <a:rPr sz="2000" spc="-5" dirty="0">
                <a:latin typeface="Ebrima"/>
                <a:cs typeface="Ebrima"/>
              </a:rPr>
              <a:t> socio-economici</a:t>
            </a:r>
            <a:r>
              <a:rPr sz="2000" spc="5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pubblici</a:t>
            </a:r>
            <a:r>
              <a:rPr sz="2000" dirty="0">
                <a:latin typeface="Ebrima"/>
                <a:cs typeface="Ebrima"/>
              </a:rPr>
              <a:t> e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privati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della</a:t>
            </a:r>
            <a:r>
              <a:rPr sz="2000" spc="3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realtà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locale</a:t>
            </a:r>
            <a:r>
              <a:rPr sz="2000" spc="2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(art. </a:t>
            </a:r>
            <a:r>
              <a:rPr sz="2000" spc="-5" dirty="0">
                <a:latin typeface="Ebrima"/>
                <a:cs typeface="Ebrima"/>
              </a:rPr>
              <a:t>32 </a:t>
            </a:r>
            <a:r>
              <a:rPr sz="200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Regolamento</a:t>
            </a:r>
            <a:r>
              <a:rPr sz="2000" dirty="0">
                <a:latin typeface="Ebrima"/>
                <a:cs typeface="Ebrima"/>
              </a:rPr>
              <a:t> (UE)</a:t>
            </a:r>
            <a:r>
              <a:rPr sz="2000" spc="1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n.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1060/2021)</a:t>
            </a:r>
            <a:r>
              <a:rPr sz="2000" spc="4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per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ciascuna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delle</a:t>
            </a:r>
            <a:r>
              <a:rPr sz="2000" spc="3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seguenti</a:t>
            </a:r>
            <a:r>
              <a:rPr sz="2000" spc="-1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categorie:</a:t>
            </a:r>
            <a:endParaRPr sz="2000" dirty="0">
              <a:latin typeface="Ebrima"/>
              <a:cs typeface="Ebrima"/>
            </a:endParaRPr>
          </a:p>
          <a:p>
            <a:pPr marL="371475" indent="-359410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72110" algn="l"/>
              </a:tabLst>
            </a:pP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Comuni</a:t>
            </a:r>
            <a:endParaRPr sz="2000" dirty="0">
              <a:latin typeface="Ebrima"/>
              <a:cs typeface="Ebrima"/>
            </a:endParaRPr>
          </a:p>
          <a:p>
            <a:pPr marL="399415" indent="-387350">
              <a:lnSpc>
                <a:spcPct val="100000"/>
              </a:lnSpc>
              <a:spcBef>
                <a:spcPts val="195"/>
              </a:spcBef>
              <a:buAutoNum type="alphaLcParenR"/>
              <a:tabLst>
                <a:tab pos="400050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Altri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enti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pubblici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(definiti</a:t>
            </a:r>
            <a:r>
              <a:rPr sz="2000" b="1" spc="7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conformemente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alle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norme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nazionali)</a:t>
            </a:r>
            <a:endParaRPr sz="2000" dirty="0">
              <a:latin typeface="Ebrima"/>
              <a:cs typeface="Ebrima"/>
            </a:endParaRPr>
          </a:p>
          <a:p>
            <a:pPr marL="356870" indent="-344805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57505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OOPP</a:t>
            </a:r>
            <a:r>
              <a:rPr sz="2000" b="1" spc="-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Organizzazioni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datoriali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agricole</a:t>
            </a:r>
            <a:endParaRPr sz="2000" dirty="0">
              <a:latin typeface="Ebrima"/>
              <a:cs typeface="Ebrima"/>
            </a:endParaRPr>
          </a:p>
          <a:p>
            <a:pPr marL="398780" indent="-386715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99415" algn="l"/>
              </a:tabLst>
            </a:pP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Altri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portatori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0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interessi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collettivi</a:t>
            </a:r>
            <a:endParaRPr sz="2000" dirty="0">
              <a:latin typeface="Ebrima"/>
              <a:cs typeface="Ebrima"/>
            </a:endParaRPr>
          </a:p>
          <a:p>
            <a:pPr marL="374015" indent="-361950">
              <a:lnSpc>
                <a:spcPct val="100000"/>
              </a:lnSpc>
              <a:spcBef>
                <a:spcPts val="165"/>
              </a:spcBef>
              <a:buAutoNum type="alphaLcParenR"/>
              <a:tabLst>
                <a:tab pos="374650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Privati</a:t>
            </a:r>
            <a:endParaRPr sz="20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Ebrima"/>
              <a:cs typeface="Ebrima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Ebrima"/>
                <a:cs typeface="Ebrima"/>
              </a:rPr>
              <a:t>O</a:t>
            </a:r>
            <a:r>
              <a:rPr sz="1600" spc="-10" dirty="0">
                <a:latin typeface="Calibri"/>
                <a:cs typeface="Calibri"/>
              </a:rPr>
              <a:t>gnuno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predetti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gruppi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interesse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non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rappresenta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più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del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49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%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degli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aventi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diritto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al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20" dirty="0" err="1">
                <a:latin typeface="Calibri"/>
                <a:cs typeface="Calibri"/>
              </a:rPr>
              <a:t>voto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b="1" spc="15" dirty="0">
                <a:latin typeface="Calibri"/>
                <a:cs typeface="Calibri"/>
              </a:rPr>
              <a:t>non</a:t>
            </a:r>
            <a:r>
              <a:rPr lang="it-IT" sz="1600" b="1" spc="15" dirty="0">
                <a:latin typeface="Calibri"/>
                <a:cs typeface="Calibri"/>
              </a:rPr>
              <a:t> </a:t>
            </a:r>
            <a:r>
              <a:rPr sz="1600" b="1" spc="15" dirty="0" err="1">
                <a:latin typeface="Calibri"/>
                <a:cs typeface="Calibri"/>
              </a:rPr>
              <a:t>deve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essere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espressione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maggioranza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dei </a:t>
            </a:r>
            <a:r>
              <a:rPr sz="1600" b="1" spc="-10" dirty="0">
                <a:latin typeface="Calibri"/>
                <a:cs typeface="Calibri"/>
              </a:rPr>
              <a:t>componenti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dell’Organo </a:t>
            </a:r>
            <a:r>
              <a:rPr sz="1600" b="1" spc="-10" dirty="0">
                <a:latin typeface="Calibri"/>
                <a:cs typeface="Calibri"/>
              </a:rPr>
              <a:t>decisionale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422204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Il Partenariato dei GAL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B49C77F-9304-79D3-0F88-C4899CA09711}"/>
              </a:ext>
            </a:extLst>
          </p:cNvPr>
          <p:cNvSpPr txBox="1"/>
          <p:nvPr/>
        </p:nvSpPr>
        <p:spPr>
          <a:xfrm>
            <a:off x="814315" y="2253720"/>
            <a:ext cx="10684498" cy="361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>
              <a:lnSpc>
                <a:spcPct val="105900"/>
              </a:lnSpc>
              <a:spcBef>
                <a:spcPts val="100"/>
              </a:spcBef>
            </a:pPr>
            <a:r>
              <a:rPr sz="2000" dirty="0">
                <a:latin typeface="Ebrima"/>
                <a:cs typeface="Ebrima"/>
              </a:rPr>
              <a:t>La compagine </a:t>
            </a:r>
            <a:r>
              <a:rPr sz="2000" spc="-5" dirty="0">
                <a:latin typeface="Ebrima"/>
                <a:cs typeface="Ebrima"/>
              </a:rPr>
              <a:t>del </a:t>
            </a:r>
            <a:r>
              <a:rPr sz="2000" dirty="0">
                <a:latin typeface="Ebrima"/>
                <a:cs typeface="Ebrima"/>
              </a:rPr>
              <a:t>GAL è composta da rappresentanti </a:t>
            </a:r>
            <a:r>
              <a:rPr sz="2000" spc="-5" dirty="0">
                <a:latin typeface="Ebrima"/>
                <a:cs typeface="Ebrima"/>
              </a:rPr>
              <a:t>degli </a:t>
            </a:r>
            <a:r>
              <a:rPr sz="2000" spc="-10" dirty="0">
                <a:latin typeface="Ebrima"/>
                <a:cs typeface="Ebrima"/>
              </a:rPr>
              <a:t>interessi </a:t>
            </a:r>
            <a:r>
              <a:rPr sz="2000" spc="-5" dirty="0">
                <a:latin typeface="Ebrima"/>
                <a:cs typeface="Ebrima"/>
              </a:rPr>
              <a:t> socio-economici</a:t>
            </a:r>
            <a:r>
              <a:rPr sz="2000" spc="5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pubblici</a:t>
            </a:r>
            <a:r>
              <a:rPr sz="2000" dirty="0">
                <a:latin typeface="Ebrima"/>
                <a:cs typeface="Ebrima"/>
              </a:rPr>
              <a:t> e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privati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della</a:t>
            </a:r>
            <a:r>
              <a:rPr sz="2000" spc="3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realtà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locale</a:t>
            </a:r>
            <a:r>
              <a:rPr sz="2000" spc="2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(art. </a:t>
            </a:r>
            <a:r>
              <a:rPr sz="2000" spc="-5" dirty="0">
                <a:latin typeface="Ebrima"/>
                <a:cs typeface="Ebrima"/>
              </a:rPr>
              <a:t>32 </a:t>
            </a:r>
            <a:r>
              <a:rPr sz="200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Regolamento</a:t>
            </a:r>
            <a:r>
              <a:rPr sz="2000" dirty="0">
                <a:latin typeface="Ebrima"/>
                <a:cs typeface="Ebrima"/>
              </a:rPr>
              <a:t> (UE)</a:t>
            </a:r>
            <a:r>
              <a:rPr sz="2000" spc="1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n.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1060/2021)</a:t>
            </a:r>
            <a:r>
              <a:rPr sz="2000" spc="4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per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ciascuna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delle</a:t>
            </a:r>
            <a:r>
              <a:rPr sz="2000" spc="3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seguenti</a:t>
            </a:r>
            <a:r>
              <a:rPr sz="2000" spc="-1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categorie:</a:t>
            </a:r>
            <a:endParaRPr sz="2000" dirty="0">
              <a:latin typeface="Ebrima"/>
              <a:cs typeface="Ebrima"/>
            </a:endParaRPr>
          </a:p>
          <a:p>
            <a:pPr marL="371475" indent="-359410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72110" algn="l"/>
              </a:tabLst>
            </a:pP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Comuni</a:t>
            </a:r>
            <a:endParaRPr sz="2000" dirty="0">
              <a:latin typeface="Ebrima"/>
              <a:cs typeface="Ebrima"/>
            </a:endParaRPr>
          </a:p>
          <a:p>
            <a:pPr marL="399415" indent="-387350">
              <a:lnSpc>
                <a:spcPct val="100000"/>
              </a:lnSpc>
              <a:spcBef>
                <a:spcPts val="195"/>
              </a:spcBef>
              <a:buAutoNum type="alphaLcParenR"/>
              <a:tabLst>
                <a:tab pos="400050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Altri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enti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pubblici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(definiti</a:t>
            </a:r>
            <a:r>
              <a:rPr sz="2000" b="1" spc="7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conformemente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alle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norme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nazionali)</a:t>
            </a:r>
            <a:endParaRPr sz="2000" dirty="0">
              <a:latin typeface="Ebrima"/>
              <a:cs typeface="Ebrima"/>
            </a:endParaRPr>
          </a:p>
          <a:p>
            <a:pPr marL="356870" indent="-344805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57505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OOPP</a:t>
            </a:r>
            <a:r>
              <a:rPr sz="2000" b="1" spc="-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Organizzazioni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datoriali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agricole</a:t>
            </a:r>
            <a:endParaRPr sz="2000" dirty="0">
              <a:latin typeface="Ebrima"/>
              <a:cs typeface="Ebrima"/>
            </a:endParaRPr>
          </a:p>
          <a:p>
            <a:pPr marL="398780" indent="-386715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99415" algn="l"/>
              </a:tabLst>
            </a:pP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Altri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portatori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0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interessi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collettivi</a:t>
            </a:r>
            <a:endParaRPr sz="2000" dirty="0">
              <a:latin typeface="Ebrima"/>
              <a:cs typeface="Ebrima"/>
            </a:endParaRPr>
          </a:p>
          <a:p>
            <a:pPr marL="374015" indent="-361950">
              <a:lnSpc>
                <a:spcPct val="100000"/>
              </a:lnSpc>
              <a:spcBef>
                <a:spcPts val="165"/>
              </a:spcBef>
              <a:buAutoNum type="alphaLcParenR"/>
              <a:tabLst>
                <a:tab pos="374650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Privati</a:t>
            </a:r>
            <a:endParaRPr sz="20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Ebrima"/>
              <a:cs typeface="Ebrima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Ebrima"/>
                <a:cs typeface="Ebrima"/>
              </a:rPr>
              <a:t>O</a:t>
            </a:r>
            <a:r>
              <a:rPr sz="1600" spc="-10" dirty="0">
                <a:latin typeface="Calibri"/>
                <a:cs typeface="Calibri"/>
              </a:rPr>
              <a:t>gnuno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predetti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gruppi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interesse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non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rappresenta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più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del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49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%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degli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aventi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diritto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al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voto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5" dirty="0">
                <a:latin typeface="Calibri"/>
                <a:cs typeface="Calibri"/>
              </a:rPr>
              <a:t>nondeve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essere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espressione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maggioranza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dei </a:t>
            </a:r>
            <a:r>
              <a:rPr sz="1600" b="1" spc="-10" dirty="0">
                <a:latin typeface="Calibri"/>
                <a:cs typeface="Calibri"/>
              </a:rPr>
              <a:t>componenti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dell’Organo </a:t>
            </a:r>
            <a:r>
              <a:rPr sz="1600" b="1" spc="-10" dirty="0">
                <a:latin typeface="Calibri"/>
                <a:cs typeface="Calibri"/>
              </a:rPr>
              <a:t>decisionale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41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1768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Ebrima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OFFICINA GAL Raccogliamo idee per uno sviluppo locale partecipato</dc:title>
  <dc:creator>angelo farinola</dc:creator>
  <cp:lastModifiedBy>collaboratore</cp:lastModifiedBy>
  <cp:revision>24</cp:revision>
  <dcterms:created xsi:type="dcterms:W3CDTF">2023-08-01T14:27:49Z</dcterms:created>
  <dcterms:modified xsi:type="dcterms:W3CDTF">2023-09-28T08:44:58Z</dcterms:modified>
</cp:coreProperties>
</file>